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9" r:id="rId7"/>
    <p:sldId id="263" r:id="rId8"/>
    <p:sldId id="272" r:id="rId9"/>
    <p:sldId id="264" r:id="rId10"/>
    <p:sldId id="270" r:id="rId11"/>
    <p:sldId id="271" r:id="rId12"/>
    <p:sldId id="265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66" r:id="rId25"/>
    <p:sldId id="262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988" autoAdjust="0"/>
  </p:normalViewPr>
  <p:slideViewPr>
    <p:cSldViewPr snapToGrid="0">
      <p:cViewPr>
        <p:scale>
          <a:sx n="75" d="100"/>
          <a:sy n="75" d="100"/>
        </p:scale>
        <p:origin x="1062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E565E-3E82-45D4-978C-C941DC81DB38}" type="datetimeFigureOut">
              <a:rPr lang="fr-FR" smtClean="0"/>
              <a:t>25/07/2025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8EAC-D882-4987-8432-37798150C6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035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Extraction : mapped tasks =&gt; exécutent + 60 tâches (dont 16 en //)</a:t>
            </a:r>
          </a:p>
          <a:p>
            <a:r>
              <a:rPr lang="fr-FR"/>
              <a:t>Pipeline ETL : écrit dans la base Postgres pour la 1</a:t>
            </a:r>
            <a:r>
              <a:rPr lang="fr-FR" baseline="30000"/>
              <a:t>e</a:t>
            </a:r>
            <a:r>
              <a:rPr lang="fr-FR"/>
              <a:t> exécution, la met à jour si exécution suivante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093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BC7FB-FCE9-BB1B-1091-386703A7D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358B14-2C24-ACE3-0216-48E6BFEDA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DC4D763-DB26-FAC7-B103-BF32B4627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5D5F59-09C9-B720-A82D-625D9DA51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915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TODO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06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BAE7F3-F0FF-7C10-C3BD-7A15FCDFA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6637929-E52F-2CDF-40A2-803F77C51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02C0A9-4A6D-82DC-8BA1-F6F845695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24/07/2025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3A44C1-43B8-028D-97A2-8320D9EB8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2F57D9-6F71-90DA-A3B2-2B930868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4A1F48-1982-76B3-9D7F-4DB71488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78D74D1-E92E-4B10-1046-F68665635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CE8DFE-689B-6D35-959D-E6A23842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24/07/2025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B13CE2-F1C7-5195-C6DC-77B5D1BE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186281-2F02-15D6-0441-74F8BA56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25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B2E3C71-3E0A-BBB8-AE1D-C603564AA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DC3F234-6A48-62CA-97FC-9DD7091A1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63FA45-79DD-0620-6BDD-5852B2555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24/07/2025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38BD2A-E5DC-491E-DF26-0470B4EF9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DE26C1-62BD-2F2B-61FC-46D4B2589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88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72E709-F001-2DA7-9493-046941F6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9C02CB-B7FE-ED4F-AF46-BC0DEAD49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E8BD37-86C1-B10B-FF88-DE5A27C5A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24/07/2025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50BB8D-D7A7-6844-49B3-7403F78B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554F09-FCCA-C714-8221-7A981C18E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982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D1C1D-A52D-C5A1-B931-EBD0037BE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100F22-E16A-44CF-6489-93F7C82F4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53EE47-FC75-00D9-FB2D-D3D1597D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24/07/2025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228549-B542-C9B0-8428-4240D6D20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E643CB-93AD-00BA-904B-5D42274B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12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93A885-018D-B19A-16BC-A11384DD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BE33D7-4E3C-91B7-2A3C-BC3E8A4E1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CA1F8E2-69D3-693F-AEAD-31C74717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B70310-FC20-2178-76EC-421D87FE8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24/07/2025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43BC7D-09F6-0708-B12F-C71D868F1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E43F16-F7C6-9C72-D3BA-EA19A2B4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303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6CCF35-5018-5967-DD5D-FC47A022C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1107AC-BF25-1F03-DA47-1D88DF00D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2937C3-14ED-240A-AEDE-13384F566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51A5FE5-8B61-9973-C55A-B1A881FD2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C283E4-5C75-BA75-DD04-91FB03BD3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77D08B-F75E-2FA5-09F4-08AF14BA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24/07/2025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7B0325-80E8-1F93-064B-7D730C163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9D3A34-3DE1-9214-8BB9-21CCA4832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49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8807D4-36E7-4314-A1AF-23F86401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57BEBAD-DDC0-2C83-63DE-2B1630952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24/07/2025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F2F998-88DF-567D-B0D9-2587A6A7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58CC7CC-52CE-7A41-5BF2-6A50C792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99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7E6DCF7-BC19-0028-7C19-CD289EAC7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24/07/2025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8ED5FD1-B16D-45C1-64CA-5CEA060A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B3E486-1C76-70CA-9470-25D87753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13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270C5-391E-D0A1-CDE6-8DE3D7077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9FBD1D-901A-0828-4446-FBB93AB9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172C534-F4A5-F70B-5BEE-76C54CEBC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69D58B-9E9A-23A7-8C71-EF896AAB1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24/07/2025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58AEB62-F157-B2B1-D408-35446507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78D2F0-16A9-1B6E-D0A8-942DD057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246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A8BC08-E1FE-B30C-EE21-3EB3E6A8F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3145DC1-FC58-3DE7-4E6D-9ADBC64F6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AD9195-109F-B898-52FF-A110FA18E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66700D-913C-F516-BFED-BD3ED2FC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24/07/2025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EBBFC39-4DF9-EAB4-4C6E-A66CA6161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7E886D-9D16-66EC-DC0C-95C6CB559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73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10C3C9E-6063-E4A2-BD61-64F5978D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56A6B6-8852-6099-8662-C3A59C48B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0FB155-0DB4-B23B-655C-1096C47BE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2AAB1-0FAC-4415-8E27-5F892221FAE5}" type="datetimeFigureOut">
              <a:rPr lang="fr-FR" smtClean="0"/>
              <a:t>24/07/2025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0F98E6-DD83-0FF5-28F4-6D8B81B57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83C758-69AA-727D-7D57-594CAD7B8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593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FF2A2-A976-2EC6-C2DB-048F09CD4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81100"/>
            <a:ext cx="9144000" cy="3086100"/>
          </a:xfrm>
        </p:spPr>
        <p:txBody>
          <a:bodyPr anchor="ctr">
            <a:normAutofit fontScale="90000"/>
          </a:bodyPr>
          <a:lstStyle/>
          <a:p>
            <a:r>
              <a:rPr lang="fr-FR" b="1" dirty="0"/>
              <a:t>Projet	 </a:t>
            </a:r>
            <a:r>
              <a:rPr lang="fr-FR" b="1"/>
              <a:t>Data Engineer</a:t>
            </a:r>
            <a:br>
              <a:rPr lang="fr-FR" b="1"/>
            </a:br>
            <a:br>
              <a:rPr lang="fr-FR" b="1" dirty="0"/>
            </a:br>
            <a:r>
              <a:rPr lang="fr-FR" b="1"/>
              <a:t>« Etude de marché (de la data)</a:t>
            </a:r>
            <a:br>
              <a:rPr lang="fr-FR" b="1"/>
            </a:br>
            <a:r>
              <a:rPr lang="fr-FR" b="1"/>
              <a:t>en France </a:t>
            </a:r>
            <a:r>
              <a:rPr lang="fr-FR" b="1" dirty="0"/>
              <a:t>»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7817E8-2D31-BA50-5707-272841E18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0640" y="5867400"/>
            <a:ext cx="2834640" cy="594360"/>
          </a:xfrm>
        </p:spPr>
        <p:txBody>
          <a:bodyPr anchor="ctr"/>
          <a:lstStyle/>
          <a:p>
            <a:r>
              <a:rPr lang="fr-FR" dirty="0"/>
              <a:t>HOANG Minh-Ha</a:t>
            </a:r>
          </a:p>
        </p:txBody>
      </p:sp>
    </p:spTree>
    <p:extLst>
      <p:ext uri="{BB962C8B-B14F-4D97-AF65-F5344CB8AC3E}">
        <p14:creationId xmlns:p14="http://schemas.microsoft.com/office/powerpoint/2010/main" val="1617500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DA4F-C771-37BB-5B3C-AE36E1AFF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D7B63D7-E38F-EF6F-6789-528BA19B87F7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6. Création d’une API avec FastAPI</a:t>
            </a:r>
            <a:endParaRPr lang="fr-FR" sz="3600" b="1" u="sng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029E62-9489-E252-E2FC-4F7E98FEA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43" y="819400"/>
            <a:ext cx="6197919" cy="57787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6301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399DD-F250-EC6D-1BD5-CF36DD2E5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F5678697-25EB-FBC1-027F-AB63961DED4F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6. Création d’une API avec FastAPI</a:t>
            </a:r>
            <a:endParaRPr lang="fr-FR" sz="3600" b="1"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BF49B2-DF51-AED2-FB97-5E1D69112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64"/>
          <a:stretch>
            <a:fillRect/>
          </a:stretch>
        </p:blipFill>
        <p:spPr>
          <a:xfrm>
            <a:off x="429004" y="789496"/>
            <a:ext cx="6535554" cy="1776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2240C18-FF90-F2CA-EB8B-E1F757235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05"/>
          <a:stretch>
            <a:fillRect/>
          </a:stretch>
        </p:blipFill>
        <p:spPr>
          <a:xfrm>
            <a:off x="3505494" y="2139385"/>
            <a:ext cx="5573027" cy="32906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237E99E-2451-7F9F-2126-9E10FFBE5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11"/>
          <a:stretch>
            <a:fillRect/>
          </a:stretch>
        </p:blipFill>
        <p:spPr>
          <a:xfrm>
            <a:off x="6215807" y="5331494"/>
            <a:ext cx="5725429" cy="14778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081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C0972-217B-375E-33FB-8DE5BC76D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C4CE548-7E78-EFE5-B719-CD5DEC442C2A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Data Viz avec Power BI</a:t>
            </a:r>
            <a:endParaRPr lang="fr-FR" sz="3600" b="1" u="sng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780D38F-C503-90B0-D102-A14526AF5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4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E3C3A1B-0183-786A-8C5C-3F3A2657B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3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49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02086-CE4A-80AE-37D7-74F5172B5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991608AD-5A30-A14E-7BD8-B0F647BB52B8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Data Viz avec Power BI</a:t>
            </a:r>
            <a:endParaRPr lang="fr-FR" sz="3600" b="1" u="sng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6E4381-F123-E239-A1E5-C3287EE2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59" y="927358"/>
            <a:ext cx="10162619" cy="5712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317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88625-68C0-79D6-D0CF-88DF8B194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AC981C3-109E-3B6B-1A2A-5DE746A4D21A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Data Viz avec Power BI</a:t>
            </a:r>
            <a:endParaRPr lang="fr-FR" sz="3600" b="1" u="sng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DC2A20-CDAE-F01C-C187-5FA07B567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06" y="927358"/>
            <a:ext cx="10176772" cy="5712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5506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2FEA5-9D2D-37F6-067B-DCED8D57C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EC09EEC-3809-1D0E-B16F-7AF021A9D635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Data Viz avec Power BI</a:t>
            </a:r>
            <a:endParaRPr lang="fr-FR" sz="3600" b="1"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9B356C-78A1-6B13-81B7-FCF5130AB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06" y="927358"/>
            <a:ext cx="10176772" cy="5712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6193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E33C1-C4B2-493E-EEEC-A46634861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FD873E11-39DF-3A38-17DF-819CF63456AC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Data Viz avec Power BI</a:t>
            </a:r>
            <a:endParaRPr lang="fr-FR" sz="3600" b="1"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EDEEFB0-F2C0-8793-DCDA-433C2CF31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05" y="927358"/>
            <a:ext cx="10154673" cy="5712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3941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382E8-03EF-3F8D-CC6F-282459797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57996BD5-A667-D165-3F23-3FDC5B3A6535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Data Viz avec Power BI</a:t>
            </a:r>
            <a:endParaRPr lang="fr-FR" sz="3600" b="1"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A6F204A-44D8-9A00-C82D-A87ADFB8A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05" y="927358"/>
            <a:ext cx="10154673" cy="5712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1076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4388E-ACF1-E1EC-2ABA-9A40E67DA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EC0CE90F-CA78-23CE-8CFC-EB08B63E8444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Data Viz avec Power BI</a:t>
            </a:r>
            <a:endParaRPr lang="fr-FR" sz="3600" b="1"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59BFA0-3D7C-866B-655E-73B240B0A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59" y="927358"/>
            <a:ext cx="10162619" cy="5712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6810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85A51-E31C-394B-534B-0EA663E73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E7F01BAB-45E8-7F11-BA37-A20D10AD1876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Data Viz avec Power BI</a:t>
            </a:r>
            <a:endParaRPr lang="fr-FR" sz="3600" b="1"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FAAF7F-E525-23F2-C0F8-41866CFBF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05" y="927358"/>
            <a:ext cx="10154673" cy="5712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6744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12B61-0137-3580-827A-64721384E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663A2060-8BCC-0381-2262-BC0A71847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481" y="1089561"/>
            <a:ext cx="10658698" cy="4023360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r>
              <a:rPr lang="fr-FR" dirty="0"/>
              <a:t>Objectif : étude de marché en France Métropolitaine </a:t>
            </a:r>
            <a:r>
              <a:rPr lang="fr-FR" i="1" dirty="0"/>
              <a:t>(notamment pour les métiers DE-DA-DS)</a:t>
            </a:r>
          </a:p>
          <a:p>
            <a:pPr marL="342900" indent="-342900" algn="l">
              <a:buFontTx/>
              <a:buChar char="-"/>
            </a:pPr>
            <a:endParaRPr lang="fr-FR" dirty="0"/>
          </a:p>
          <a:p>
            <a:pPr marL="342900" indent="-342900" algn="l">
              <a:buFontTx/>
              <a:buChar char="-"/>
            </a:pPr>
            <a:r>
              <a:rPr lang="fr-FR" dirty="0"/>
              <a:t>Source (unique) : API France Travail (+ data </a:t>
            </a:r>
            <a:r>
              <a:rPr lang="fr-FR" dirty="0" err="1"/>
              <a:t>gouv</a:t>
            </a:r>
            <a:r>
              <a:rPr lang="fr-FR" dirty="0"/>
              <a:t> &amp; </a:t>
            </a:r>
            <a:r>
              <a:rPr lang="fr-FR" dirty="0" err="1"/>
              <a:t>insee</a:t>
            </a:r>
            <a:r>
              <a:rPr lang="fr-FR" dirty="0"/>
              <a:t> pour les données de localisation)</a:t>
            </a:r>
          </a:p>
          <a:p>
            <a:pPr marL="800100" lvl="1" indent="-342900" algn="l">
              <a:buFontTx/>
              <a:buChar char="-"/>
            </a:pPr>
            <a:r>
              <a:rPr lang="fr-FR" sz="2400" dirty="0"/>
              <a:t>Si autres sources, détection des doublons d’offres d’emploi impossible (donc merge impossible)</a:t>
            </a:r>
          </a:p>
          <a:p>
            <a:pPr marL="800100" lvl="1" indent="-342900" algn="l">
              <a:buFontTx/>
              <a:buChar char="-"/>
            </a:pPr>
            <a:r>
              <a:rPr lang="fr-FR" sz="2400" dirty="0"/>
              <a:t>Énormément d’attributs (~60), encore plus avec transformations :</a:t>
            </a:r>
          </a:p>
          <a:p>
            <a:pPr marL="1257300" lvl="2" indent="-342900" algn="l">
              <a:buFontTx/>
              <a:buChar char="-"/>
            </a:pPr>
            <a:r>
              <a:rPr lang="fr-FR" sz="2400" dirty="0"/>
              <a:t>avant chargement données en base (Python, lib </a:t>
            </a:r>
            <a:r>
              <a:rPr lang="fr-FR" sz="2400" dirty="0" err="1"/>
              <a:t>geopy</a:t>
            </a:r>
            <a:r>
              <a:rPr lang="fr-FR" sz="2400" dirty="0"/>
              <a:t>…)</a:t>
            </a:r>
          </a:p>
          <a:p>
            <a:pPr marL="1257300" lvl="2" indent="-342900" algn="l">
              <a:buFontTx/>
              <a:buChar char="-"/>
            </a:pPr>
            <a:r>
              <a:rPr lang="fr-FR" sz="2400" dirty="0"/>
              <a:t>après chargement données en base (SQL)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E5ABEB3-1D2E-21D3-462F-81A4DFAFA998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 dirty="0"/>
              <a:t>1. Introduction</a:t>
            </a:r>
          </a:p>
        </p:txBody>
      </p:sp>
      <p:pic>
        <p:nvPicPr>
          <p:cNvPr id="1028" name="Picture 4" descr="data.gouv.fr : plus de 600 000 ...">
            <a:extLst>
              <a:ext uri="{FF2B5EF4-FFF2-40B4-BE49-F238E27FC236}">
                <a16:creationId xmlns:a16="http://schemas.microsoft.com/office/drawing/2014/main" id="{8C196E8A-468D-D436-E4C6-81F4C419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06" y="2152369"/>
            <a:ext cx="598472" cy="31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CD903791-CA75-5035-A2CE-881611CF4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7630" y="1413594"/>
            <a:ext cx="1542457" cy="572082"/>
          </a:xfrm>
          <a:prstGeom prst="rect">
            <a:avLst/>
          </a:prstGeom>
        </p:spPr>
      </p:pic>
      <p:pic>
        <p:nvPicPr>
          <p:cNvPr id="1034" name="Picture 10" descr="Institut national de la statistique et des études économiques ...">
            <a:extLst>
              <a:ext uri="{FF2B5EF4-FFF2-40B4-BE49-F238E27FC236}">
                <a16:creationId xmlns:a16="http://schemas.microsoft.com/office/drawing/2014/main" id="{27F7CD33-564F-B598-493E-3B8ADBC7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775" y="2152369"/>
            <a:ext cx="369016" cy="42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745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853F4-C4ED-A1C7-6992-0CB24BA0F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615DF04-264F-BEEB-05C4-45695DBB2CD1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Data Viz avec Power BI</a:t>
            </a:r>
            <a:endParaRPr lang="fr-FR" sz="3600" b="1"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2965B91-890E-33FC-BD7C-14D77BDD6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05" y="927358"/>
            <a:ext cx="10154673" cy="5712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0903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37323-D0E3-8C8F-3F65-B38FEDB32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A1C6614-A18F-FCC6-9CC0-6B9FCDDD8AB1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Data Viz avec Power BI</a:t>
            </a:r>
            <a:endParaRPr lang="fr-FR" sz="3600" b="1"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235D019-9DB2-C364-6819-841B3EFD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2" y="927358"/>
            <a:ext cx="10168816" cy="5712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4439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D776C-8A7B-1301-3264-4E0A77606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E3D4AB77-33CE-7C05-1E43-A1A9938714B0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Data Viz avec Power BI</a:t>
            </a:r>
            <a:endParaRPr lang="fr-FR" sz="3600" b="1"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D650E1-6EDE-2618-5520-8B37BEC2E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50" y="927358"/>
            <a:ext cx="10146728" cy="5712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2204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A469E-7736-F6C3-02B3-F4D56D941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CF6C6FBA-987F-1FD0-2462-7696F334C370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Data Viz avec Power BI</a:t>
            </a:r>
            <a:endParaRPr lang="fr-FR" sz="3600" b="1"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F5495E-D026-8540-9737-7804FD6F1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2" y="927358"/>
            <a:ext cx="10168816" cy="5712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9447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A7F00-8EE5-9A1B-8236-3E254B93F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F5360B4F-0BEB-AB18-F2B7-5C076195B62E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8. Monitoring avec Prometheus &amp; Grafana</a:t>
            </a:r>
            <a:endParaRPr lang="fr-FR" sz="3600" b="1" u="sng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431E60D-3FB5-2C5D-D59D-D2FDC2161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4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47A5B52-C223-6097-DE9B-40455C8EE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3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741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3A4E9-03CE-B2E4-7130-9EA190CE7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5AC0D2BF-5710-B76B-5380-28AC67ED4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10" y="1113311"/>
            <a:ext cx="9906000" cy="5047344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concret</a:t>
            </a:r>
            <a:r>
              <a:rPr lang="en-US" dirty="0"/>
              <a:t> avec applications</a:t>
            </a:r>
          </a:p>
          <a:p>
            <a:pPr marL="342900" indent="-342900" algn="l">
              <a:buFontTx/>
              <a:buChar char="-"/>
            </a:pPr>
            <a:endParaRPr lang="en-US" sz="2400" dirty="0"/>
          </a:p>
          <a:p>
            <a:pPr marL="342900" indent="-342900" algn="l">
              <a:buFontTx/>
              <a:buChar char="-"/>
            </a:pPr>
            <a:r>
              <a:rPr lang="fr-FR"/>
              <a:t>Axes d’amélioration </a:t>
            </a:r>
            <a:r>
              <a:rPr lang="fr-FR" dirty="0"/>
              <a:t>:</a:t>
            </a:r>
          </a:p>
          <a:p>
            <a:pPr marL="800100" lvl="1" indent="-342900" algn="l">
              <a:buFontTx/>
              <a:buChar char="-"/>
            </a:pPr>
            <a:r>
              <a:rPr lang="fr-FR"/>
              <a:t>Alert Manager</a:t>
            </a:r>
            <a:endParaRPr lang="fr-FR" dirty="0"/>
          </a:p>
          <a:p>
            <a:pPr marL="800100" lvl="1" indent="-342900" algn="l">
              <a:buFontTx/>
              <a:buChar char="-"/>
            </a:pPr>
            <a:r>
              <a:rPr lang="fr-FR"/>
              <a:t>Github Actions</a:t>
            </a:r>
            <a:endParaRPr lang="fr-FR" dirty="0"/>
          </a:p>
          <a:p>
            <a:pPr marL="800100" lvl="1" indent="-342900" algn="l">
              <a:buFontTx/>
              <a:buChar char="-"/>
            </a:pPr>
            <a:r>
              <a:rPr lang="fr-FR" dirty="0" err="1"/>
              <a:t>Pytest</a:t>
            </a:r>
            <a:endParaRPr lang="fr-FR" dirty="0"/>
          </a:p>
          <a:p>
            <a:pPr marL="800100" lvl="1" indent="-342900" algn="l">
              <a:buFontTx/>
              <a:buChar char="-"/>
            </a:pPr>
            <a:r>
              <a:rPr lang="fr-FR" dirty="0" err="1"/>
              <a:t>Dbt</a:t>
            </a:r>
            <a:endParaRPr lang="fr-FR" dirty="0"/>
          </a:p>
          <a:p>
            <a:pPr marL="800100" lvl="1" indent="-342900" algn="l">
              <a:buFontTx/>
              <a:buChar char="-"/>
            </a:pPr>
            <a:endParaRPr lang="fr-FR" dirty="0"/>
          </a:p>
          <a:p>
            <a:pPr marL="342900" indent="-342900" algn="l">
              <a:buFontTx/>
              <a:buChar char="-"/>
            </a:pPr>
            <a:r>
              <a:rPr lang="fr-FR" dirty="0"/>
              <a:t>Merci à </a:t>
            </a:r>
            <a:r>
              <a:rPr lang="fr-FR" b="1" dirty="0"/>
              <a:t>Antoine </a:t>
            </a:r>
            <a:r>
              <a:rPr lang="fr-FR" b="1" dirty="0" err="1"/>
              <a:t>Fradin</a:t>
            </a:r>
            <a:endParaRPr lang="fr-FR" b="1" dirty="0"/>
          </a:p>
          <a:p>
            <a:pPr marL="342900" indent="-342900" algn="l">
              <a:buFontTx/>
              <a:buChar char="-"/>
            </a:pPr>
            <a:endParaRPr lang="fr-FR" dirty="0"/>
          </a:p>
          <a:p>
            <a:pPr marL="342900" indent="-342900" algn="l">
              <a:buFontTx/>
              <a:buChar char="-"/>
            </a:pPr>
            <a:r>
              <a:rPr lang="fr-FR" dirty="0"/>
              <a:t>Questions ?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5E9DB751-6BA2-7A52-AB8D-F0C45B9A162A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9. </a:t>
            </a:r>
            <a:r>
              <a:rPr lang="fr-FR" sz="3600" b="1" u="sng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44812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5BE91-EEDB-6DDA-44E6-FEF4500DD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B97899-8545-3A3B-381D-B0E5F72A2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423" y="121726"/>
            <a:ext cx="11262360" cy="697674"/>
          </a:xfrm>
        </p:spPr>
        <p:txBody>
          <a:bodyPr anchor="ctr">
            <a:normAutofit/>
          </a:bodyPr>
          <a:lstStyle/>
          <a:p>
            <a:pPr algn="l"/>
            <a:r>
              <a:rPr lang="fr-FR" sz="3600" b="1" u="sng" dirty="0"/>
              <a:t>2. Diagramme </a:t>
            </a:r>
            <a:r>
              <a:rPr lang="fr-FR" sz="3600" b="1" u="sng" dirty="0" err="1"/>
              <a:t>UML</a:t>
            </a:r>
            <a:endParaRPr lang="fr-FR" sz="3600" b="1" u="sng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F5FBDB0-33CA-8C70-376B-9CDC7936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909466"/>
            <a:ext cx="10715625" cy="58077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2396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6B1E4-2E4C-E026-8EA9-88875D46A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DB18A371-30B6-3C38-36E0-8E5996ABB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10" y="1113311"/>
            <a:ext cx="9906000" cy="4023360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r>
              <a:rPr lang="fr-FR" dirty="0"/>
              <a:t>Windows 11 + </a:t>
            </a:r>
            <a:r>
              <a:rPr lang="fr-FR" dirty="0" err="1"/>
              <a:t>WSL2</a:t>
            </a:r>
            <a:r>
              <a:rPr lang="fr-FR" dirty="0"/>
              <a:t> (Ubuntu </a:t>
            </a:r>
            <a:r>
              <a:rPr lang="fr-FR"/>
              <a:t>22.04)</a:t>
            </a:r>
          </a:p>
          <a:p>
            <a:pPr marL="342900" indent="-342900" algn="l">
              <a:buFontTx/>
              <a:buChar char="-"/>
            </a:pPr>
            <a:r>
              <a:rPr lang="fr-FR"/>
              <a:t>Docker </a:t>
            </a:r>
            <a:r>
              <a:rPr lang="fr-FR" dirty="0"/>
              <a:t>CE </a:t>
            </a:r>
            <a:r>
              <a:rPr lang="fr-FR" i="1" dirty="0"/>
              <a:t>(pas Docker Desktop car problème pour faire fonctionner le conteneur </a:t>
            </a:r>
            <a:r>
              <a:rPr lang="fr-FR" i="1" err="1"/>
              <a:t>cAdvisor</a:t>
            </a:r>
            <a:r>
              <a:rPr lang="fr-FR" i="1"/>
              <a:t>)</a:t>
            </a:r>
          </a:p>
          <a:p>
            <a:pPr marL="342900" indent="-342900" algn="l">
              <a:buFontTx/>
              <a:buChar char="-"/>
            </a:pPr>
            <a:r>
              <a:rPr lang="fr-FR"/>
              <a:t>Python 3.12</a:t>
            </a:r>
            <a:endParaRPr lang="fr-FR" dirty="0"/>
          </a:p>
          <a:p>
            <a:pPr marL="800100" lvl="1" indent="-342900" algn="l">
              <a:buFontTx/>
              <a:buChar char="-"/>
            </a:pPr>
            <a:endParaRPr lang="fr-FR" sz="2400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C57C72E0-1843-876E-BC59-6A0281242C28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 dirty="0"/>
              <a:t>3. Environnement</a:t>
            </a:r>
          </a:p>
        </p:txBody>
      </p:sp>
    </p:spTree>
    <p:extLst>
      <p:ext uri="{BB962C8B-B14F-4D97-AF65-F5344CB8AC3E}">
        <p14:creationId xmlns:p14="http://schemas.microsoft.com/office/powerpoint/2010/main" val="658094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B8B2E-363B-7FCC-371C-035DEBD94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08942B92-953D-879F-1F80-2E004009357C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 dirty="0"/>
              <a:t>4</a:t>
            </a:r>
            <a:r>
              <a:rPr lang="fr-FR" sz="3600" b="1" u="sng"/>
              <a:t>. Architecture</a:t>
            </a:r>
            <a:endParaRPr lang="fr-FR" sz="3600" b="1"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D798064-87F2-231F-9CF3-7D98F9F0B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4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5239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2B977-DB4C-8702-6D41-44A0528FE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0A21525A-C516-6E13-35F0-5210DF9E1D5E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5. ETL avec Airflow</a:t>
            </a:r>
            <a:endParaRPr lang="fr-FR" sz="3600" b="1" u="sng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C2618B3-B0C4-144D-25C7-325B95919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4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56D8E97-5B03-A8E0-98A0-FA487F147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6" y="998625"/>
            <a:ext cx="11332465" cy="56360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013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627E4-2C43-C724-823D-C2B882E02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B0007CEC-A3AE-F85A-2154-12FBF70E3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493"/>
            <a:ext cx="12197933" cy="1973044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809073B-7AD1-2D88-9096-C46C41D55325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5. ETL avec Airflow</a:t>
            </a:r>
            <a:endParaRPr lang="fr-FR" sz="3600" b="1" u="sng" dirty="0"/>
          </a:p>
        </p:txBody>
      </p:sp>
      <p:sp>
        <p:nvSpPr>
          <p:cNvPr id="9" name="Sous-titre 4">
            <a:extLst>
              <a:ext uri="{FF2B5EF4-FFF2-40B4-BE49-F238E27FC236}">
                <a16:creationId xmlns:a16="http://schemas.microsoft.com/office/drawing/2014/main" id="{9633B82C-67FA-7227-0C99-8ED97149E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2687" y="785302"/>
            <a:ext cx="1069597" cy="426353"/>
          </a:xfrm>
        </p:spPr>
        <p:txBody>
          <a:bodyPr>
            <a:normAutofit/>
          </a:bodyPr>
          <a:lstStyle/>
          <a:p>
            <a:r>
              <a:rPr lang="en-US" b="1"/>
              <a:t>DAG 1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CE7B9C8-0376-7176-4DA6-67A4FDBBA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88" y="3078757"/>
            <a:ext cx="10694067" cy="3580737"/>
          </a:xfrm>
          <a:prstGeom prst="rect">
            <a:avLst/>
          </a:prstGeom>
        </p:spPr>
      </p:pic>
      <p:sp>
        <p:nvSpPr>
          <p:cNvPr id="12" name="Sous-titre 4">
            <a:extLst>
              <a:ext uri="{FF2B5EF4-FFF2-40B4-BE49-F238E27FC236}">
                <a16:creationId xmlns:a16="http://schemas.microsoft.com/office/drawing/2014/main" id="{B040FC7E-FD40-B513-C30A-4AB6F7F3E508}"/>
              </a:ext>
            </a:extLst>
          </p:cNvPr>
          <p:cNvSpPr txBox="1">
            <a:spLocks/>
          </p:cNvSpPr>
          <p:nvPr/>
        </p:nvSpPr>
        <p:spPr>
          <a:xfrm>
            <a:off x="10574462" y="3103043"/>
            <a:ext cx="1069597" cy="42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DAG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08E253-832F-0DAF-72C9-8E50B77AF036}"/>
              </a:ext>
            </a:extLst>
          </p:cNvPr>
          <p:cNvSpPr/>
          <p:nvPr/>
        </p:nvSpPr>
        <p:spPr>
          <a:xfrm>
            <a:off x="81251" y="1025636"/>
            <a:ext cx="3796709" cy="1738558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0D2752-C6B7-1352-9C21-2F072E74943D}"/>
              </a:ext>
            </a:extLst>
          </p:cNvPr>
          <p:cNvSpPr/>
          <p:nvPr/>
        </p:nvSpPr>
        <p:spPr>
          <a:xfrm>
            <a:off x="902537" y="3168558"/>
            <a:ext cx="3438143" cy="1239814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8A3FEC-7996-61B4-D68D-60191C42A8C0}"/>
              </a:ext>
            </a:extLst>
          </p:cNvPr>
          <p:cNvSpPr/>
          <p:nvPr/>
        </p:nvSpPr>
        <p:spPr>
          <a:xfrm>
            <a:off x="4043363" y="1697494"/>
            <a:ext cx="647670" cy="476599"/>
          </a:xfrm>
          <a:prstGeom prst="rect">
            <a:avLst/>
          </a:prstGeom>
          <a:solidFill>
            <a:srgbClr val="00B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4CF981-3F48-83CF-8EF8-F75666BA3ED1}"/>
              </a:ext>
            </a:extLst>
          </p:cNvPr>
          <p:cNvSpPr/>
          <p:nvPr/>
        </p:nvSpPr>
        <p:spPr>
          <a:xfrm>
            <a:off x="1093903" y="5517266"/>
            <a:ext cx="601247" cy="245364"/>
          </a:xfrm>
          <a:prstGeom prst="rect">
            <a:avLst/>
          </a:prstGeom>
          <a:solidFill>
            <a:srgbClr val="00B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5369D8-5263-FB90-0032-8E71C644F11E}"/>
              </a:ext>
            </a:extLst>
          </p:cNvPr>
          <p:cNvSpPr/>
          <p:nvPr/>
        </p:nvSpPr>
        <p:spPr>
          <a:xfrm>
            <a:off x="1093903" y="5199206"/>
            <a:ext cx="601247" cy="245364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D936A7-A1A5-1CE5-895B-04F65B5C5B31}"/>
              </a:ext>
            </a:extLst>
          </p:cNvPr>
          <p:cNvSpPr/>
          <p:nvPr/>
        </p:nvSpPr>
        <p:spPr>
          <a:xfrm>
            <a:off x="4720852" y="1131702"/>
            <a:ext cx="6680158" cy="1475424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CC206-52BC-6338-2023-49935D40F7DF}"/>
              </a:ext>
            </a:extLst>
          </p:cNvPr>
          <p:cNvSpPr/>
          <p:nvPr/>
        </p:nvSpPr>
        <p:spPr>
          <a:xfrm>
            <a:off x="9040468" y="4681331"/>
            <a:ext cx="2400298" cy="1506532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A7255-ACBB-35CC-2D75-379C06AB251E}"/>
              </a:ext>
            </a:extLst>
          </p:cNvPr>
          <p:cNvSpPr/>
          <p:nvPr/>
        </p:nvSpPr>
        <p:spPr>
          <a:xfrm>
            <a:off x="1093903" y="5827830"/>
            <a:ext cx="601247" cy="245365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4F1924-B3C7-5EE2-3BF2-D1D9ABC0F4A2}"/>
              </a:ext>
            </a:extLst>
          </p:cNvPr>
          <p:cNvSpPr/>
          <p:nvPr/>
        </p:nvSpPr>
        <p:spPr>
          <a:xfrm>
            <a:off x="4379609" y="3193153"/>
            <a:ext cx="4621930" cy="3369572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4712E-2543-7F35-903A-FB5B4B9CBBC2}"/>
              </a:ext>
            </a:extLst>
          </p:cNvPr>
          <p:cNvSpPr/>
          <p:nvPr/>
        </p:nvSpPr>
        <p:spPr>
          <a:xfrm>
            <a:off x="1093903" y="6145909"/>
            <a:ext cx="601247" cy="245365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ous-titre 4">
            <a:extLst>
              <a:ext uri="{FF2B5EF4-FFF2-40B4-BE49-F238E27FC236}">
                <a16:creationId xmlns:a16="http://schemas.microsoft.com/office/drawing/2014/main" id="{A7B1AF0F-01B0-8444-CA0C-B7B4EC74B365}"/>
              </a:ext>
            </a:extLst>
          </p:cNvPr>
          <p:cNvSpPr txBox="1">
            <a:spLocks/>
          </p:cNvSpPr>
          <p:nvPr/>
        </p:nvSpPr>
        <p:spPr>
          <a:xfrm>
            <a:off x="1727200" y="5160269"/>
            <a:ext cx="1012445" cy="3934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Setup</a:t>
            </a:r>
          </a:p>
        </p:txBody>
      </p:sp>
      <p:sp>
        <p:nvSpPr>
          <p:cNvPr id="18" name="Sous-titre 4">
            <a:extLst>
              <a:ext uri="{FF2B5EF4-FFF2-40B4-BE49-F238E27FC236}">
                <a16:creationId xmlns:a16="http://schemas.microsoft.com/office/drawing/2014/main" id="{67F94D2C-3693-3A37-2324-5C8AA8DDF334}"/>
              </a:ext>
            </a:extLst>
          </p:cNvPr>
          <p:cNvSpPr txBox="1">
            <a:spLocks/>
          </p:cNvSpPr>
          <p:nvPr/>
        </p:nvSpPr>
        <p:spPr>
          <a:xfrm>
            <a:off x="1708515" y="5773005"/>
            <a:ext cx="2374914" cy="422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Transformations</a:t>
            </a:r>
          </a:p>
        </p:txBody>
      </p:sp>
      <p:sp>
        <p:nvSpPr>
          <p:cNvPr id="19" name="Sous-titre 4">
            <a:extLst>
              <a:ext uri="{FF2B5EF4-FFF2-40B4-BE49-F238E27FC236}">
                <a16:creationId xmlns:a16="http://schemas.microsoft.com/office/drawing/2014/main" id="{0D2DAF5F-B389-88CB-B176-17D223DBB10C}"/>
              </a:ext>
            </a:extLst>
          </p:cNvPr>
          <p:cNvSpPr txBox="1">
            <a:spLocks/>
          </p:cNvSpPr>
          <p:nvPr/>
        </p:nvSpPr>
        <p:spPr>
          <a:xfrm>
            <a:off x="1708515" y="6078274"/>
            <a:ext cx="1828590" cy="431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Chargement</a:t>
            </a:r>
          </a:p>
        </p:txBody>
      </p:sp>
      <p:sp>
        <p:nvSpPr>
          <p:cNvPr id="20" name="Sous-titre 4">
            <a:extLst>
              <a:ext uri="{FF2B5EF4-FFF2-40B4-BE49-F238E27FC236}">
                <a16:creationId xmlns:a16="http://schemas.microsoft.com/office/drawing/2014/main" id="{4C9CAB36-8ED4-DB58-7C6E-37DD4BE0CC19}"/>
              </a:ext>
            </a:extLst>
          </p:cNvPr>
          <p:cNvSpPr txBox="1">
            <a:spLocks/>
          </p:cNvSpPr>
          <p:nvPr/>
        </p:nvSpPr>
        <p:spPr>
          <a:xfrm>
            <a:off x="1705340" y="5452682"/>
            <a:ext cx="1641383" cy="489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Extraction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E442014-3ADC-F644-22F9-669504DA7811}"/>
              </a:ext>
            </a:extLst>
          </p:cNvPr>
          <p:cNvSpPr/>
          <p:nvPr/>
        </p:nvSpPr>
        <p:spPr>
          <a:xfrm>
            <a:off x="11420446" y="2133452"/>
            <a:ext cx="751234" cy="433033"/>
          </a:xfrm>
          <a:prstGeom prst="ellips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CFEE715-9D9C-B683-0214-BA133F29699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11109261" y="2566485"/>
            <a:ext cx="513522" cy="536558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35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5" grpId="0" animBg="1"/>
      <p:bldP spid="17" grpId="0"/>
      <p:bldP spid="18" grpId="0"/>
      <p:bldP spid="19" grpId="0"/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6C6C4-AC93-9530-151E-FEA240A2F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D9B898C0-D3A8-629B-798B-E20973CC78E4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5. ETL avec Airflow</a:t>
            </a:r>
            <a:endParaRPr lang="fr-FR" sz="3600" b="1" u="sng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8B9F066-D22E-635B-3141-7333EFB02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35" y="1436924"/>
            <a:ext cx="5878609" cy="5299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F908D18C-2BB2-FB90-E473-14453B55041C}"/>
              </a:ext>
            </a:extLst>
          </p:cNvPr>
          <p:cNvSpPr txBox="1"/>
          <p:nvPr/>
        </p:nvSpPr>
        <p:spPr>
          <a:xfrm>
            <a:off x="165100" y="1436924"/>
            <a:ext cx="3568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Fréquence : tous les jours à 21h30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65E1241A-BE49-57D9-746E-FD944DFA1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96" y="1911376"/>
            <a:ext cx="5340388" cy="11640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63FFBAF3-B6D4-787C-31E8-F0E600BDA5D0}"/>
              </a:ext>
            </a:extLst>
          </p:cNvPr>
          <p:cNvSpPr txBox="1"/>
          <p:nvPr/>
        </p:nvSpPr>
        <p:spPr>
          <a:xfrm>
            <a:off x="3313590" y="5178150"/>
            <a:ext cx="35680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Durée des DAGs :</a:t>
            </a:r>
          </a:p>
          <a:p>
            <a:r>
              <a:rPr lang="fr-FR"/>
              <a:t>   ~10 minutes pour `DAG 1`</a:t>
            </a:r>
          </a:p>
          <a:p>
            <a:r>
              <a:rPr lang="fr-FR"/>
              <a:t>   ~5 minutes pour `DAG 2`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511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FED3A-0E3B-8828-D13C-72D50B8E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C0DE2267-364E-7DEA-B94E-897A1E2058B3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6. Création d’une API avec FastAPI</a:t>
            </a:r>
            <a:endParaRPr lang="fr-FR" sz="3600" b="1" u="sng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ECF5849-C05C-A690-796E-AE91F315B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4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5ED04E9-5F35-4F5C-AE9D-97302EC7F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3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988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4249</TotalTime>
  <Words>362</Words>
  <Application>Microsoft Office PowerPoint</Application>
  <PresentationFormat>Grand écran</PresentationFormat>
  <Paragraphs>63</Paragraphs>
  <Slides>25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Thème Office</vt:lpstr>
      <vt:lpstr>Projet  Data Engineer  « Etude de marché (de la data) en France »</vt:lpstr>
      <vt:lpstr>Présentation PowerPoint</vt:lpstr>
      <vt:lpstr>2. Diagramme UML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Foo Bar</dc:creator>
  <cp:lastModifiedBy>Foo Bar</cp:lastModifiedBy>
  <cp:revision>31</cp:revision>
  <dcterms:created xsi:type="dcterms:W3CDTF">2025-07-15T21:00:24Z</dcterms:created>
  <dcterms:modified xsi:type="dcterms:W3CDTF">2025-07-25T00:54:27Z</dcterms:modified>
</cp:coreProperties>
</file>